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86895787/flashcard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Rational vs. Irrational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5914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notebook pages 83 &amp; 84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Page 83 </a:t>
            </a:r>
            <a:r>
              <a:rPr lang="en-US" sz="2000" dirty="0">
                <a:latin typeface="Arial Narrow" panose="020B0606020202030204" pitchFamily="34" charset="0"/>
              </a:rPr>
              <a:t>Titled I can statement and proof for rational and irrational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Write the following I can statement: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I can identify rational and irrational numbers and explain the difference between the two types of numbers.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Page 84 </a:t>
            </a:r>
            <a:r>
              <a:rPr lang="en-US" sz="2000" dirty="0">
                <a:latin typeface="Arial Narrow" panose="020B0606020202030204" pitchFamily="34" charset="0"/>
              </a:rPr>
              <a:t>Notes rational and irrational numbers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Get the sheet from Ms. </a:t>
            </a:r>
            <a:r>
              <a:rPr lang="en-US" dirty="0" err="1">
                <a:latin typeface="Arial Narrow" panose="020B0606020202030204" pitchFamily="34" charset="0"/>
              </a:rPr>
              <a:t>Sieruta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1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cap="none" dirty="0">
                    <a:latin typeface="Arial Narrow" panose="020B0606020202030204" pitchFamily="34" charset="0"/>
                  </a:rPr>
                  <a:t>A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Rational Number</a:t>
                </a:r>
                <a:r>
                  <a:rPr lang="en-US" b="1" cap="none" dirty="0">
                    <a:latin typeface="Arial Narrow" panose="020B0606020202030204" pitchFamily="34" charset="0"/>
                  </a:rPr>
                  <a:t> </a:t>
                </a:r>
                <a:r>
                  <a:rPr lang="en-US" cap="none" dirty="0">
                    <a:latin typeface="Arial Narrow" panose="020B0606020202030204" pitchFamily="34" charset="0"/>
                  </a:rPr>
                  <a:t>is an number that can be expressed in the form a/b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 where a &amp; b are both integers (whole numbers) and b is not zero.</a:t>
                </a:r>
              </a:p>
              <a:p>
                <a:pPr marL="0" indent="0">
                  <a:buNone/>
                </a:pPr>
                <a:r>
                  <a:rPr lang="en-US" cap="none" dirty="0">
                    <a:latin typeface="Arial Narrow" panose="020B0606020202030204" pitchFamily="34" charset="0"/>
                  </a:rPr>
                  <a:t>THIS INCLUDES:</a:t>
                </a:r>
              </a:p>
              <a:p>
                <a:r>
                  <a:rPr lang="en-US" cap="none" dirty="0">
                    <a:latin typeface="Arial Narrow" panose="020B0606020202030204" pitchFamily="34" charset="0"/>
                  </a:rPr>
                  <a:t>All whole numbers and integers; (Examples include 1, -1, 10, 15, -225)</a:t>
                </a:r>
              </a:p>
              <a:p>
                <a:r>
                  <a:rPr lang="en-US" cap="none" dirty="0">
                    <a:latin typeface="Arial Narrow" panose="020B0606020202030204" pitchFamily="34" charset="0"/>
                  </a:rPr>
                  <a:t>Any number written as a percent,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improper fraction</a:t>
                </a:r>
                <a:r>
                  <a:rPr lang="en-US" cap="none" dirty="0">
                    <a:latin typeface="Arial Narrow" panose="020B0606020202030204" pitchFamily="34" charset="0"/>
                  </a:rPr>
                  <a:t>, or mixed number;  (Examples include 25%,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  ,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 )</a:t>
                </a:r>
              </a:p>
              <a:p>
                <a:r>
                  <a:rPr lang="en-US" cap="none" dirty="0">
                    <a:latin typeface="Arial Narrow" panose="020B0606020202030204" pitchFamily="34" charset="0"/>
                  </a:rPr>
                  <a:t>Any number with a decimal that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terminates</a:t>
                </a:r>
                <a:r>
                  <a:rPr lang="en-US" cap="none" dirty="0">
                    <a:latin typeface="Arial Narrow" panose="020B0606020202030204" pitchFamily="34" charset="0"/>
                  </a:rPr>
                  <a:t> or repeats. (Examples: 1.582 or 0.33333 , 0.12341234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49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574157" y="4890052"/>
            <a:ext cx="198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9655025" y="4890052"/>
            <a:ext cx="403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7976" y="2076648"/>
                <a:ext cx="10394707" cy="33111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cap="none" dirty="0">
                    <a:latin typeface="Arial Narrow" panose="020B0606020202030204" pitchFamily="34" charset="0"/>
                  </a:rPr>
                  <a:t>An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Irrational Number </a:t>
                </a:r>
                <a:r>
                  <a:rPr lang="en-US" cap="none" dirty="0">
                    <a:latin typeface="Arial Narrow" panose="020B0606020202030204" pitchFamily="34" charset="0"/>
                  </a:rPr>
                  <a:t>is any number that is NOT a rational number.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 Narrow" panose="020B0606020202030204" pitchFamily="34" charset="0"/>
                  </a:rPr>
                  <a:t>This includes</a:t>
                </a:r>
                <a:r>
                  <a:rPr lang="en-US" cap="none" dirty="0">
                    <a:latin typeface="Arial Narrow" panose="020B0606020202030204" pitchFamily="34" charset="0"/>
                  </a:rPr>
                  <a:t>:</a:t>
                </a:r>
              </a:p>
              <a:p>
                <a:r>
                  <a:rPr lang="en-US" cap="none" dirty="0">
                    <a:latin typeface="Arial Narrow" panose="020B0606020202030204" pitchFamily="34" charset="0"/>
                  </a:rPr>
                  <a:t>Decimals that never terminate or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stop</a:t>
                </a:r>
                <a:r>
                  <a:rPr lang="en-US" cap="none" dirty="0">
                    <a:latin typeface="Arial Narrow" panose="020B0606020202030204" pitchFamily="34" charset="0"/>
                  </a:rPr>
                  <a:t>  (Example:  1.234567…..)</a:t>
                </a:r>
                <a:endParaRPr lang="en-US" b="1" u="sng" cap="none" dirty="0">
                  <a:latin typeface="Arial Narrow" panose="020B0606020202030204" pitchFamily="34" charset="0"/>
                </a:endParaRPr>
              </a:p>
              <a:p>
                <a:r>
                  <a:rPr lang="en-US" cap="none" dirty="0">
                    <a:latin typeface="Arial Narrow" panose="020B0606020202030204" pitchFamily="34" charset="0"/>
                  </a:rPr>
                  <a:t>Square roots of numbers that aren’t </a:t>
                </a:r>
                <a:r>
                  <a:rPr lang="en-US" b="1" u="sng" cap="none" dirty="0">
                    <a:latin typeface="Arial Narrow" panose="020B0606020202030204" pitchFamily="34" charset="0"/>
                  </a:rPr>
                  <a:t>perfect squares</a:t>
                </a:r>
                <a:r>
                  <a:rPr lang="en-US" cap="none" dirty="0">
                    <a:latin typeface="Arial Narrow" panose="020B0606020202030204" pitchFamily="34" charset="0"/>
                  </a:rPr>
                  <a:t>; (Examples: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  ) </a:t>
                </a:r>
              </a:p>
              <a:p>
                <a14:m>
                  <m:oMath xmlns:m="http://schemas.openxmlformats.org/officeDocument/2006/math">
                    <m:r>
                      <a:rPr lang="en-US" b="1" i="1" u="sng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cap="none" dirty="0">
                    <a:latin typeface="Arial Narrow" panose="020B0606020202030204" pitchFamily="34" charset="0"/>
                  </a:rPr>
                  <a:t> or other symbols.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7976" y="2076648"/>
                <a:ext cx="10394707" cy="3311189"/>
              </a:xfrm>
              <a:blipFill>
                <a:blip r:embed="rId2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6555545" y="3348111"/>
            <a:ext cx="689317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44862" y="2644726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… shows that the decimal continues &amp;</a:t>
            </a:r>
          </a:p>
          <a:p>
            <a:r>
              <a:rPr lang="en-US" dirty="0">
                <a:latin typeface="Arial Narrow" panose="020B0606020202030204" pitchFamily="34" charset="0"/>
              </a:rPr>
              <a:t>since there is no bar over any of the numbers</a:t>
            </a:r>
          </a:p>
          <a:p>
            <a:r>
              <a:rPr lang="en-US" dirty="0">
                <a:latin typeface="Arial Narrow" panose="020B0606020202030204" pitchFamily="34" charset="0"/>
              </a:rPr>
              <a:t>there is no pattern and it is not a repeating</a:t>
            </a:r>
          </a:p>
          <a:p>
            <a:r>
              <a:rPr lang="en-US" dirty="0">
                <a:latin typeface="Arial Narrow" panose="020B0606020202030204" pitchFamily="34" charset="0"/>
              </a:rPr>
              <a:t>decimal</a:t>
            </a:r>
          </a:p>
        </p:txBody>
      </p:sp>
    </p:spTree>
    <p:extLst>
      <p:ext uri="{BB962C8B-B14F-4D97-AF65-F5344CB8AC3E}">
        <p14:creationId xmlns:p14="http://schemas.microsoft.com/office/powerpoint/2010/main" val="379749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128148908"/>
                  </p:ext>
                </p:extLst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3.   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4.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225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6.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7.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8.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9.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10.  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3 )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aseline="30000" dirty="0">
                              <a:latin typeface="Arial Narrow" panose="020B0606020202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12.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128148908"/>
                  </p:ext>
                </p:extLst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77298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74" r="-100234" b="-2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7874" r="-469" b="-2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770128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107874" r="-20070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7874" r="-10023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107874" r="-469" b="-1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769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" t="-209524" r="-30000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209524" r="-200704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209524" r="-469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4135901" y="2166424"/>
            <a:ext cx="14067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03131132"/>
                  </p:ext>
                </p:extLst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3.   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4.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225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6.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7.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8.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9.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10.  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3 )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aseline="30000" dirty="0">
                              <a:latin typeface="Arial Narrow" panose="020B0606020202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12.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03131132"/>
                  </p:ext>
                </p:extLst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77298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74" r="-100234" b="-2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7874" r="-469" b="-2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770128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107874" r="-20070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7874" r="-10023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107874" r="-469" b="-1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769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" t="-209524" r="-30000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209524" r="-200704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209524" r="-469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4135901" y="2166424"/>
            <a:ext cx="14067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569" y="1941342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35569" y="2736977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9661" y="3582662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85338" y="2013702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6640" y="3532614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89963" y="2005855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99745" y="2842069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5977" y="2785403"/>
            <a:ext cx="1463040" cy="8440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1758462" y="3411612"/>
            <a:ext cx="1329983" cy="119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09950" y="4590736"/>
                <a:ext cx="3943708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Zero can be in the numerator this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50" y="4590736"/>
                <a:ext cx="3943708" cy="484043"/>
              </a:xfrm>
              <a:prstGeom prst="rect">
                <a:avLst/>
              </a:prstGeom>
              <a:blipFill>
                <a:blip r:embed="rId3"/>
                <a:stretch>
                  <a:fillRect l="-1236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9805182" y="1645920"/>
            <a:ext cx="604910" cy="61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05182" y="1338423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Perfect square</a:t>
            </a:r>
          </a:p>
        </p:txBody>
      </p:sp>
      <p:sp>
        <p:nvSpPr>
          <p:cNvPr id="31" name="Freeform: Shape 30"/>
          <p:cNvSpPr/>
          <p:nvPr/>
        </p:nvSpPr>
        <p:spPr>
          <a:xfrm>
            <a:off x="9889588" y="1688123"/>
            <a:ext cx="948495" cy="1448972"/>
          </a:xfrm>
          <a:custGeom>
            <a:avLst/>
            <a:gdLst>
              <a:gd name="connsiteX0" fmla="*/ 745587 w 948495"/>
              <a:gd name="connsiteY0" fmla="*/ 0 h 1448972"/>
              <a:gd name="connsiteX1" fmla="*/ 900332 w 948495"/>
              <a:gd name="connsiteY1" fmla="*/ 1097280 h 1448972"/>
              <a:gd name="connsiteX2" fmla="*/ 0 w 948495"/>
              <a:gd name="connsiteY2" fmla="*/ 1448972 h 144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495" h="1448972">
                <a:moveTo>
                  <a:pt x="745587" y="0"/>
                </a:moveTo>
                <a:cubicBezTo>
                  <a:pt x="885091" y="427892"/>
                  <a:pt x="1024596" y="855785"/>
                  <a:pt x="900332" y="1097280"/>
                </a:cubicBezTo>
                <a:cubicBezTo>
                  <a:pt x="776068" y="1338775"/>
                  <a:pt x="0" y="1448972"/>
                  <a:pt x="0" y="144897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48378" y="3137095"/>
            <a:ext cx="502920" cy="54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41638" y="2757844"/>
            <a:ext cx="18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Terminating decimal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81175" y="3163021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Perfect square</a:t>
            </a: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 flipV="1">
            <a:off x="4471181" y="3159007"/>
            <a:ext cx="209994" cy="18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09748" y="1546116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Repeating decimal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309748" y="1853208"/>
            <a:ext cx="371427" cy="25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55087" y="160571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Fraction or ratio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941638" y="1902684"/>
            <a:ext cx="306740" cy="309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202701" y="4248443"/>
            <a:ext cx="747933" cy="354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025890" y="4429504"/>
                <a:ext cx="5291833" cy="122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 Narrow" panose="020B0606020202030204" pitchFamily="34" charset="0"/>
                  </a:rPr>
                  <a:t>When the square root of a number is squared the processes </a:t>
                </a:r>
              </a:p>
              <a:p>
                <a:r>
                  <a:rPr lang="en-US" dirty="0">
                    <a:latin typeface="Arial Narrow" panose="020B0606020202030204" pitchFamily="34" charset="0"/>
                  </a:rPr>
                  <a:t>cancels each other </a:t>
                </a:r>
              </a:p>
              <a:p>
                <a:r>
                  <a:rPr lang="en-US" dirty="0">
                    <a:latin typeface="Arial Narrow" panose="020B0606020202030204" pitchFamily="34" charset="0"/>
                  </a:rPr>
                  <a:t>out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latin typeface="Arial Narrow" panose="020B0606020202030204" pitchFamily="34" charset="0"/>
                  </a:rPr>
                  <a:t> = 3 and you are left with only the integer.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90" y="4429504"/>
                <a:ext cx="5291833" cy="1226426"/>
              </a:xfrm>
              <a:prstGeom prst="rect">
                <a:avLst/>
              </a:prstGeom>
              <a:blipFill>
                <a:blip r:embed="rId4"/>
                <a:stretch>
                  <a:fillRect l="-92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22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 why are these Irrational Numbers?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3.   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4.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225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6.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7.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8.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latin typeface="Arial Narrow" panose="020B0606020202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9.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10.  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3 )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aseline="30000" dirty="0">
                              <a:latin typeface="Arial Narrow" panose="020B0606020202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12.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85800" y="2063750"/>
              <a:ext cx="10394952" cy="2312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98738">
                      <a:extLst>
                        <a:ext uri="{9D8B030D-6E8A-4147-A177-3AD203B41FA5}">
                          <a16:colId xmlns:a16="http://schemas.microsoft.com/office/drawing/2014/main" val="4030873706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340658848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2700648905"/>
                        </a:ext>
                      </a:extLst>
                    </a:gridCol>
                    <a:gridCol w="2598738">
                      <a:extLst>
                        <a:ext uri="{9D8B030D-6E8A-4147-A177-3AD203B41FA5}">
                          <a16:colId xmlns:a16="http://schemas.microsoft.com/office/drawing/2014/main" val="3135126358"/>
                        </a:ext>
                      </a:extLst>
                    </a:gridCol>
                  </a:tblGrid>
                  <a:tr h="77298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1.     0.01324…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2.   9.7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74" r="-100234" b="-2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7874" r="-469" b="-2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929083"/>
                      </a:ext>
                    </a:extLst>
                  </a:tr>
                  <a:tr h="770128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5.    0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107874" r="-20070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7874" r="-100234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107874" r="-469" b="-10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195846"/>
                      </a:ext>
                    </a:extLst>
                  </a:tr>
                  <a:tr h="769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" t="-209524" r="-30000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209524" r="-200704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 Narrow" panose="020B0606020202030204" pitchFamily="34" charset="0"/>
                            </a:rPr>
                            <a:t>11.     0.123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04" t="-209524" r="-469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46933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4135901" y="2166424"/>
            <a:ext cx="14067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23" idx="1"/>
          </p:cNvCxnSpPr>
          <p:nvPr/>
        </p:nvCxnSpPr>
        <p:spPr>
          <a:xfrm flipH="1">
            <a:off x="6977577" y="2628089"/>
            <a:ext cx="467508" cy="38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9692641" y="3854548"/>
            <a:ext cx="470144" cy="70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533378" y="4234375"/>
            <a:ext cx="565639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02523" y="1837765"/>
            <a:ext cx="633046" cy="52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99017" y="495182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Zero cannot be in the denominator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2299" y="1546319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Does not stop or terminate goes on forever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5085" y="2166424"/>
            <a:ext cx="219803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ratio has a symbol</a:t>
            </a:r>
          </a:p>
          <a:p>
            <a:r>
              <a:rPr lang="en-US" dirty="0">
                <a:latin typeface="Arial Narrow" panose="020B0606020202030204" pitchFamily="34" charset="0"/>
              </a:rPr>
              <a:t>that represents a</a:t>
            </a:r>
          </a:p>
          <a:p>
            <a:r>
              <a:rPr lang="en-US" dirty="0">
                <a:latin typeface="Arial Narrow" panose="020B0606020202030204" pitchFamily="34" charset="0"/>
              </a:rPr>
              <a:t>non terminating decimal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400" y="460266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Part of the ratio</a:t>
            </a:r>
          </a:p>
          <a:p>
            <a:r>
              <a:rPr lang="en-US" dirty="0">
                <a:latin typeface="Arial Narrow" panose="020B0606020202030204" pitchFamily="34" charset="0"/>
              </a:rPr>
              <a:t>Is not a perfect </a:t>
            </a:r>
          </a:p>
          <a:p>
            <a:r>
              <a:rPr lang="en-US" dirty="0">
                <a:latin typeface="Arial Narrow" panose="020B0606020202030204" pitchFamily="34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417267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Use the link to the online flashcards to complete the number sort</a:t>
            </a:r>
          </a:p>
          <a:p>
            <a:r>
              <a:rPr lang="en-US" dirty="0">
                <a:latin typeface="Arial Narrow" panose="020B0606020202030204" pitchFamily="34" charset="0"/>
              </a:rPr>
              <a:t>Write at least 5 of each example and explain why it is either rational or irrational</a:t>
            </a:r>
          </a:p>
          <a:p>
            <a:r>
              <a:rPr lang="en-US" dirty="0">
                <a:latin typeface="Arial Narrow" panose="020B0606020202030204" pitchFamily="34" charset="0"/>
                <a:hlinkClick r:id="rId2"/>
              </a:rPr>
              <a:t>https://quizlet.com/86895787/flashcards</a:t>
            </a:r>
            <a:r>
              <a:rPr lang="en-US" dirty="0">
                <a:latin typeface="Arial Narrow" panose="020B0606020202030204" pitchFamily="34" charset="0"/>
              </a:rPr>
              <a:t>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9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Feel like you know your rational and irritational numbers?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Proof Page From Ms. </a:t>
            </a:r>
            <a:r>
              <a:rPr lang="en-US" dirty="0" err="1"/>
              <a:t>Sieruta</a:t>
            </a:r>
            <a:r>
              <a:rPr lang="en-US" dirty="0"/>
              <a:t> to complete and turn in.</a:t>
            </a:r>
          </a:p>
        </p:txBody>
      </p:sp>
    </p:spTree>
    <p:extLst>
      <p:ext uri="{BB962C8B-B14F-4D97-AF65-F5344CB8AC3E}">
        <p14:creationId xmlns:p14="http://schemas.microsoft.com/office/powerpoint/2010/main" val="4164696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61</TotalTime>
  <Words>532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Cambria Math</vt:lpstr>
      <vt:lpstr>Impact</vt:lpstr>
      <vt:lpstr>Main Event</vt:lpstr>
      <vt:lpstr>Rational vs. Irrational Numbers</vt:lpstr>
      <vt:lpstr>Your notebook pages 83 &amp; 84</vt:lpstr>
      <vt:lpstr>Rational Numbers</vt:lpstr>
      <vt:lpstr>Irrational Numbers</vt:lpstr>
      <vt:lpstr>Circle the Rational Numbers</vt:lpstr>
      <vt:lpstr>Circle the Rational Numbers</vt:lpstr>
      <vt:lpstr>So why are these Irrational Numbers?</vt:lpstr>
      <vt:lpstr>Number sort</vt:lpstr>
      <vt:lpstr>Feel like you know your rational and irritational numbers?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vs. Irrational Numbers</dc:title>
  <dc:creator>Home Desktop</dc:creator>
  <cp:lastModifiedBy>Home Desktop</cp:lastModifiedBy>
  <cp:revision>7</cp:revision>
  <dcterms:created xsi:type="dcterms:W3CDTF">2017-01-13T04:59:23Z</dcterms:created>
  <dcterms:modified xsi:type="dcterms:W3CDTF">2017-01-13T06:00:43Z</dcterms:modified>
</cp:coreProperties>
</file>